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tif" ContentType="image/tiff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56" r:id="rId2"/>
    <p:sldId id="270" r:id="rId3"/>
    <p:sldId id="271" r:id="rId4"/>
    <p:sldId id="269" r:id="rId5"/>
    <p:sldId id="312" r:id="rId6"/>
    <p:sldId id="313" r:id="rId7"/>
    <p:sldId id="314" r:id="rId8"/>
    <p:sldId id="315" r:id="rId9"/>
    <p:sldId id="273" r:id="rId10"/>
    <p:sldId id="316" r:id="rId11"/>
    <p:sldId id="275" r:id="rId12"/>
    <p:sldId id="297" r:id="rId13"/>
    <p:sldId id="317" r:id="rId14"/>
    <p:sldId id="298" r:id="rId15"/>
    <p:sldId id="318" r:id="rId16"/>
    <p:sldId id="299" r:id="rId17"/>
    <p:sldId id="279" r:id="rId18"/>
    <p:sldId id="281" r:id="rId19"/>
    <p:sldId id="319" r:id="rId20"/>
    <p:sldId id="320" r:id="rId21"/>
    <p:sldId id="300" r:id="rId22"/>
    <p:sldId id="321" r:id="rId23"/>
    <p:sldId id="323" r:id="rId24"/>
    <p:sldId id="322" r:id="rId25"/>
    <p:sldId id="301" r:id="rId26"/>
    <p:sldId id="302" r:id="rId27"/>
    <p:sldId id="324" r:id="rId28"/>
    <p:sldId id="325" r:id="rId29"/>
    <p:sldId id="326" r:id="rId30"/>
    <p:sldId id="327" r:id="rId31"/>
    <p:sldId id="276" r:id="rId32"/>
    <p:sldId id="278" r:id="rId33"/>
    <p:sldId id="328" r:id="rId34"/>
    <p:sldId id="329" r:id="rId35"/>
    <p:sldId id="330" r:id="rId36"/>
    <p:sldId id="331" r:id="rId37"/>
    <p:sldId id="303" r:id="rId38"/>
    <p:sldId id="332" r:id="rId39"/>
    <p:sldId id="333" r:id="rId40"/>
    <p:sldId id="304" r:id="rId41"/>
    <p:sldId id="334" r:id="rId42"/>
    <p:sldId id="335" r:id="rId43"/>
    <p:sldId id="282" r:id="rId44"/>
    <p:sldId id="284" r:id="rId45"/>
    <p:sldId id="336" r:id="rId46"/>
    <p:sldId id="338" r:id="rId47"/>
    <p:sldId id="305" r:id="rId48"/>
    <p:sldId id="337" r:id="rId49"/>
    <p:sldId id="285" r:id="rId50"/>
    <p:sldId id="339" r:id="rId51"/>
    <p:sldId id="340" r:id="rId52"/>
    <p:sldId id="341" r:id="rId53"/>
    <p:sldId id="342" r:id="rId54"/>
    <p:sldId id="306" r:id="rId55"/>
    <p:sldId id="343" r:id="rId56"/>
    <p:sldId id="344" r:id="rId57"/>
    <p:sldId id="345" r:id="rId58"/>
    <p:sldId id="346" r:id="rId59"/>
    <p:sldId id="347" r:id="rId60"/>
    <p:sldId id="307" r:id="rId61"/>
    <p:sldId id="348" r:id="rId62"/>
    <p:sldId id="288" r:id="rId63"/>
    <p:sldId id="290" r:id="rId64"/>
    <p:sldId id="349" r:id="rId65"/>
    <p:sldId id="308" r:id="rId66"/>
    <p:sldId id="350" r:id="rId67"/>
    <p:sldId id="351" r:id="rId68"/>
    <p:sldId id="309" r:id="rId69"/>
    <p:sldId id="291" r:id="rId70"/>
    <p:sldId id="293" r:id="rId71"/>
    <p:sldId id="352" r:id="rId72"/>
    <p:sldId id="353" r:id="rId73"/>
    <p:sldId id="310" r:id="rId74"/>
    <p:sldId id="294" r:id="rId75"/>
    <p:sldId id="295" r:id="rId76"/>
    <p:sldId id="296" r:id="rId77"/>
    <p:sldId id="311" r:id="rId7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70"/>
          </p14:sldIdLst>
        </p14:section>
        <p14:section name="Normal Flow" id="{3B004F92-F28D-7B44-8145-AAD436ADF02B}">
          <p14:sldIdLst>
            <p14:sldId id="271"/>
            <p14:sldId id="269"/>
            <p14:sldId id="312"/>
            <p14:sldId id="313"/>
            <p14:sldId id="314"/>
            <p14:sldId id="315"/>
          </p14:sldIdLst>
        </p14:section>
        <p14:section name="Positioning Elements" id="{9C59DADF-7F28-6146-B75C-2848A46ADF39}">
          <p14:sldIdLst>
            <p14:sldId id="273"/>
            <p14:sldId id="316"/>
            <p14:sldId id="275"/>
            <p14:sldId id="297"/>
            <p14:sldId id="317"/>
            <p14:sldId id="298"/>
            <p14:sldId id="318"/>
            <p14:sldId id="299"/>
          </p14:sldIdLst>
        </p14:section>
        <p14:section name="Floating Elements" id="{EE48C9ED-2EFB-F241-A1A7-77BDE97352DB}">
          <p14:sldIdLst>
            <p14:sldId id="279"/>
            <p14:sldId id="281"/>
            <p14:sldId id="319"/>
            <p14:sldId id="320"/>
            <p14:sldId id="300"/>
            <p14:sldId id="321"/>
            <p14:sldId id="323"/>
            <p14:sldId id="322"/>
            <p14:sldId id="301"/>
            <p14:sldId id="302"/>
            <p14:sldId id="324"/>
            <p14:sldId id="325"/>
            <p14:sldId id="326"/>
            <p14:sldId id="327"/>
          </p14:sldIdLst>
        </p14:section>
        <p14:section name="Constructing Multicolumn Layouts" id="{905E2933-5E7C-0944-A2AA-9D2D8BC51B29}">
          <p14:sldIdLst>
            <p14:sldId id="276"/>
            <p14:sldId id="278"/>
            <p14:sldId id="328"/>
            <p14:sldId id="329"/>
            <p14:sldId id="330"/>
            <p14:sldId id="331"/>
            <p14:sldId id="303"/>
            <p14:sldId id="332"/>
            <p14:sldId id="333"/>
            <p14:sldId id="304"/>
            <p14:sldId id="334"/>
            <p14:sldId id="335"/>
          </p14:sldIdLst>
        </p14:section>
        <p14:section name="Approaches to CSS Layout" id="{2DDEED62-6571-0A4E-9F20-DD391F92763E}">
          <p14:sldIdLst>
            <p14:sldId id="282"/>
            <p14:sldId id="284"/>
            <p14:sldId id="336"/>
            <p14:sldId id="338"/>
            <p14:sldId id="305"/>
            <p14:sldId id="337"/>
          </p14:sldIdLst>
        </p14:section>
        <p14:section name="Responsive Design" id="{3040FD70-9982-B048-BC10-4480E07F5ADF}">
          <p14:sldIdLst>
            <p14:sldId id="285"/>
            <p14:sldId id="339"/>
            <p14:sldId id="340"/>
            <p14:sldId id="341"/>
            <p14:sldId id="342"/>
            <p14:sldId id="306"/>
            <p14:sldId id="343"/>
            <p14:sldId id="344"/>
            <p14:sldId id="345"/>
            <p14:sldId id="346"/>
            <p14:sldId id="347"/>
            <p14:sldId id="307"/>
            <p14:sldId id="348"/>
          </p14:sldIdLst>
        </p14:section>
        <p14:section name="Filters, Transitions, and Animations" id="{D5F40992-80A5-9149-916D-EA0E7DC648AC}">
          <p14:sldIdLst>
            <p14:sldId id="288"/>
            <p14:sldId id="290"/>
            <p14:sldId id="349"/>
            <p14:sldId id="308"/>
            <p14:sldId id="350"/>
            <p14:sldId id="351"/>
            <p14:sldId id="309"/>
          </p14:sldIdLst>
        </p14:section>
        <p14:section name="CSS Frameworks and Preprocessors" id="{ADC4CF34-5727-3B4B-A57F-72A6C892F7BD}">
          <p14:sldIdLst>
            <p14:sldId id="291"/>
            <p14:sldId id="293"/>
            <p14:sldId id="352"/>
            <p14:sldId id="353"/>
            <p14:sldId id="310"/>
          </p14:sldIdLst>
        </p14:section>
        <p14:section name="Summary" id="{920FA283-AA83-0D47-BC56-1C82D7EEDDDE}">
          <p14:sldIdLst>
            <p14:sldId id="294"/>
            <p14:sldId id="295"/>
            <p14:sldId id="296"/>
            <p14:sldId id="31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71" autoAdjust="0"/>
    <p:restoredTop sz="86372" autoAdjust="0"/>
  </p:normalViewPr>
  <p:slideViewPr>
    <p:cSldViewPr showGuides="1">
      <p:cViewPr>
        <p:scale>
          <a:sx n="70" d="100"/>
          <a:sy n="70" d="100"/>
        </p:scale>
        <p:origin x="-2840" y="-2248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8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interSettings" Target="printerSettings/printerSettings1.bin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4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17-02-15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203947" y="6096000"/>
            <a:ext cx="394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Fundamentals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of Web Development</a:t>
            </a:r>
            <a:endParaRPr lang="en-US" sz="1800" dirty="0">
              <a:solidFill>
                <a:schemeClr val="bg2"/>
              </a:solidFill>
              <a:latin typeface="Rockwell" pitchFamily="18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096000"/>
            <a:ext cx="377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Randy Connolly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and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accent1"/>
                </a:solidFill>
                <a:latin typeface="Rockwell" pitchFamily="18" charset="0"/>
              </a:rPr>
              <a:t>Ricardo Hoar</a:t>
            </a:r>
            <a:endParaRPr lang="en-US" sz="1800" dirty="0">
              <a:solidFill>
                <a:schemeClr val="accent1"/>
              </a:solidFill>
              <a:latin typeface="Rockwell" pitchFamily="18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257800" y="645300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2017 Pearson</a:t>
            </a:r>
          </a:p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http://www.funwebdev.com</a:t>
            </a:r>
            <a:endParaRPr lang="en-US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65591" y="6581001"/>
            <a:ext cx="328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rgbClr val="404040"/>
                </a:solidFill>
                <a:latin typeface="Rockwell" pitchFamily="18" charset="0"/>
              </a:rPr>
              <a:t>Fundamentals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of Web Development - 2</a:t>
            </a:r>
            <a:r>
              <a:rPr lang="en-US" sz="1200" baseline="30000" dirty="0" smtClean="0">
                <a:solidFill>
                  <a:srgbClr val="404040"/>
                </a:solidFill>
                <a:latin typeface="Rockwell" pitchFamily="18" charset="0"/>
              </a:rPr>
              <a:t>nd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Ed.</a:t>
            </a:r>
            <a:endParaRPr lang="en-US" sz="1200" dirty="0">
              <a:solidFill>
                <a:srgbClr val="404040"/>
              </a:solidFill>
              <a:latin typeface="Rockwell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483" y="6581001"/>
            <a:ext cx="2574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/>
                </a:solidFill>
                <a:latin typeface="Rockwell" pitchFamily="18" charset="0"/>
              </a:rPr>
              <a:t>Randy Connolly </a:t>
            </a:r>
            <a:r>
              <a:rPr lang="en-US" sz="1200" baseline="0" dirty="0" smtClean="0">
                <a:solidFill>
                  <a:schemeClr val="tx1"/>
                </a:solidFill>
                <a:latin typeface="Rockwell" pitchFamily="18" charset="0"/>
              </a:rPr>
              <a:t>and</a:t>
            </a:r>
            <a:r>
              <a:rPr lang="en-US" sz="1200" baseline="0" dirty="0" smtClean="0">
                <a:latin typeface="Rockwell" pitchFamily="18" charset="0"/>
              </a:rPr>
              <a:t> </a:t>
            </a:r>
            <a:r>
              <a:rPr lang="en-US" sz="1200" baseline="0" dirty="0" smtClean="0">
                <a:solidFill>
                  <a:srgbClr val="C88736"/>
                </a:solidFill>
                <a:latin typeface="Rockwell" pitchFamily="18" charset="0"/>
              </a:rPr>
              <a:t>Ricardo Hoar</a:t>
            </a:r>
            <a:endParaRPr lang="en-US" sz="1200" dirty="0">
              <a:solidFill>
                <a:srgbClr val="C88736"/>
              </a:solidFill>
              <a:latin typeface="Rockwell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ti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Advanced CSS: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7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absolute</a:t>
            </a:r>
            <a:r>
              <a:rPr lang="en-US" dirty="0"/>
              <a:t> The element is removed from normal flow and positioned in relation to </a:t>
            </a:r>
            <a:r>
              <a:rPr lang="en-US" dirty="0" smtClean="0"/>
              <a:t>its nearest </a:t>
            </a:r>
            <a:r>
              <a:rPr lang="en-US" dirty="0"/>
              <a:t>positioned ancestor.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fixed</a:t>
            </a:r>
            <a:r>
              <a:rPr lang="en-US" dirty="0"/>
              <a:t> The element is fixed in a specific position in the window even when </a:t>
            </a:r>
            <a:r>
              <a:rPr lang="en-US" dirty="0" smtClean="0"/>
              <a:t>the document </a:t>
            </a:r>
            <a:r>
              <a:rPr lang="en-US" dirty="0"/>
              <a:t>is scrolled.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relative</a:t>
            </a:r>
            <a:r>
              <a:rPr lang="en-US" dirty="0"/>
              <a:t> The element is moved relative to where it would be in the normal flow.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static</a:t>
            </a:r>
            <a:r>
              <a:rPr lang="en-US" dirty="0"/>
              <a:t> The element is positioned according to the normal flow. This is the default.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1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5" r="-1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Relative Positioning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61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3" r="-347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Positioning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91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Positioning is relative to nearest positioned ancestor</a:t>
            </a:r>
            <a:endParaRPr lang="en-US" dirty="0"/>
          </a:p>
        </p:txBody>
      </p:sp>
      <p:pic>
        <p:nvPicPr>
          <p:cNvPr id="6" name="Content Placeholder 5" descr="48260070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2" r="-3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4292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7" t="-3253" r="-2761" b="52865"/>
          <a:stretch/>
        </p:blipFill>
        <p:spPr>
          <a:xfrm>
            <a:off x="914399" y="943429"/>
            <a:ext cx="6633029" cy="5424714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4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4" t="47303" r="-2194" b="-556"/>
          <a:stretch/>
        </p:blipFill>
        <p:spPr>
          <a:xfrm>
            <a:off x="914399" y="1215115"/>
            <a:ext cx="5961857" cy="5153028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6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69" r="-536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Fixed Position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5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Floating Elements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838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Floating within a </a:t>
            </a:r>
            <a:r>
              <a:rPr lang="en-US" dirty="0" smtClean="0"/>
              <a:t>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79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</a:t>
            </a:r>
            <a:r>
              <a:rPr lang="en-US" dirty="0"/>
              <a:t>is possible to displace an element out of its position in the normal flow via </a:t>
            </a:r>
            <a:r>
              <a:rPr lang="en-US" dirty="0" smtClean="0"/>
              <a:t>the CSS </a:t>
            </a:r>
            <a:r>
              <a:rPr lang="en-US" b="1" dirty="0"/>
              <a:t>float</a:t>
            </a:r>
            <a:r>
              <a:rPr lang="en-US" dirty="0"/>
              <a:t> </a:t>
            </a:r>
            <a:r>
              <a:rPr lang="en-US" dirty="0" smtClean="0"/>
              <a:t>property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An </a:t>
            </a:r>
            <a:r>
              <a:rPr lang="en-US" dirty="0"/>
              <a:t>element can be floated to the left  or floated to the right 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it is moved all the way to the far left or far right of </a:t>
            </a:r>
            <a:r>
              <a:rPr lang="en-US" dirty="0" smtClean="0"/>
              <a:t>its containing </a:t>
            </a:r>
            <a:r>
              <a:rPr lang="en-US" dirty="0"/>
              <a:t>block and the rest of the content is “reflowed” around the floated element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986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307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6" name="Content Placeholder 5" descr="4826007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39" r="-17939"/>
          <a:stretch>
            <a:fillRect/>
          </a:stretch>
        </p:blipFill>
        <p:spPr>
          <a:xfrm>
            <a:off x="467544" y="1412776"/>
            <a:ext cx="6976864" cy="4933294"/>
          </a:xfrm>
        </p:spPr>
      </p:pic>
    </p:spTree>
    <p:extLst>
      <p:ext uri="{BB962C8B-B14F-4D97-AF65-F5344CB8AC3E}">
        <p14:creationId xmlns:p14="http://schemas.microsoft.com/office/powerpoint/2010/main" val="3082254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pic>
        <p:nvPicPr>
          <p:cNvPr id="5" name="Content Placeholder 4" descr="482600701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283" r="-17283"/>
          <a:stretch>
            <a:fillRect/>
          </a:stretch>
        </p:blipFill>
        <p:spPr>
          <a:xfrm>
            <a:off x="720481" y="1268760"/>
            <a:ext cx="7128562" cy="504055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within a Container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4502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pic>
        <p:nvPicPr>
          <p:cNvPr id="5" name="Content Placeholder 4" descr="4826007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45" r="-7745"/>
          <a:stretch>
            <a:fillRect/>
          </a:stretch>
        </p:blipFill>
        <p:spPr>
          <a:xfrm>
            <a:off x="618643" y="1340768"/>
            <a:ext cx="7128563" cy="504055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49851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Thankfully, you can stop elements from flowing around a </a:t>
            </a:r>
            <a:r>
              <a:rPr lang="en-US" dirty="0" smtClean="0"/>
              <a:t>floated element </a:t>
            </a:r>
            <a:r>
              <a:rPr lang="en-US" dirty="0"/>
              <a:t>by using the </a:t>
            </a:r>
            <a:r>
              <a:rPr lang="en-US" b="1" dirty="0"/>
              <a:t>clear</a:t>
            </a:r>
            <a:r>
              <a:rPr lang="en-US" dirty="0"/>
              <a:t> property</a:t>
            </a:r>
            <a:endParaRPr lang="en-US" dirty="0"/>
          </a:p>
        </p:txBody>
      </p:sp>
      <p:pic>
        <p:nvPicPr>
          <p:cNvPr id="6" name="Picture 5" descr="482600701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708920"/>
            <a:ext cx="6552728" cy="353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85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39341"/>
            <a:ext cx="64008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left</a:t>
            </a:r>
            <a:r>
              <a:rPr lang="en-US" dirty="0"/>
              <a:t> The left-hand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right</a:t>
            </a:r>
            <a:r>
              <a:rPr lang="en-US" dirty="0"/>
              <a:t> The right-hand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both</a:t>
            </a:r>
            <a:r>
              <a:rPr lang="en-US" dirty="0"/>
              <a:t> Both the left-hand and right-hand edges of the element cannot be </a:t>
            </a:r>
            <a:r>
              <a:rPr lang="en-US" dirty="0" smtClean="0"/>
              <a:t>adjacent to </a:t>
            </a:r>
            <a:r>
              <a:rPr lang="en-US" dirty="0"/>
              <a:t>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none</a:t>
            </a:r>
            <a:r>
              <a:rPr lang="en-US" dirty="0"/>
              <a:t> The element can be adjacent to other elements.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Clear property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819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40769"/>
            <a:ext cx="7185992" cy="4831432"/>
          </a:xfrm>
        </p:spPr>
        <p:txBody>
          <a:bodyPr/>
          <a:lstStyle/>
          <a:p>
            <a:r>
              <a:rPr lang="en-US" dirty="0"/>
              <a:t> Another problem that can occur with floats is when an element is floated within </a:t>
            </a:r>
            <a:r>
              <a:rPr lang="en-US" dirty="0" smtClean="0"/>
              <a:t>a containing </a:t>
            </a:r>
            <a:r>
              <a:rPr lang="en-US" dirty="0"/>
              <a:t>block that contains only  floated content. In such a case, the </a:t>
            </a:r>
            <a:r>
              <a:rPr lang="en-US" dirty="0" smtClean="0"/>
              <a:t>containing block </a:t>
            </a:r>
            <a:r>
              <a:rPr lang="en-US" dirty="0"/>
              <a:t>essentially disappears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Containing Floats</a:t>
            </a:r>
            <a:endParaRPr lang="en-US" dirty="0"/>
          </a:p>
        </p:txBody>
      </p:sp>
      <p:pic>
        <p:nvPicPr>
          <p:cNvPr id="5" name="Picture 4" descr="482600701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996952"/>
            <a:ext cx="5760640" cy="323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95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One of the more common design tasks with CSS is to place two elements on top </a:t>
            </a:r>
            <a:r>
              <a:rPr lang="en-US" dirty="0" smtClean="0"/>
              <a:t>of each </a:t>
            </a:r>
            <a:r>
              <a:rPr lang="en-US" dirty="0"/>
              <a:t>other, or to selectively hide and display </a:t>
            </a:r>
            <a:r>
              <a:rPr lang="en-US" dirty="0" smtClean="0"/>
              <a:t>elements</a:t>
            </a:r>
          </a:p>
          <a:p>
            <a:r>
              <a:rPr lang="en-US" dirty="0"/>
              <a:t> In such a case, relative positioning </a:t>
            </a:r>
            <a:r>
              <a:rPr lang="en-US" dirty="0" smtClean="0"/>
              <a:t>is used </a:t>
            </a:r>
            <a:r>
              <a:rPr lang="en-US" dirty="0"/>
              <a:t>to create the </a:t>
            </a:r>
            <a:r>
              <a:rPr lang="en-US" b="1" dirty="0"/>
              <a:t>positioning context  </a:t>
            </a:r>
            <a:r>
              <a:rPr lang="en-US" dirty="0"/>
              <a:t>for a subsequent absolute positioning move.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46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  <p:pic>
        <p:nvPicPr>
          <p:cNvPr id="6" name="Content Placeholder 5" descr="482600701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60" r="-52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712341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display</a:t>
            </a:r>
            <a:endParaRPr lang="en-US" dirty="0"/>
          </a:p>
        </p:txBody>
      </p:sp>
      <p:pic>
        <p:nvPicPr>
          <p:cNvPr id="5" name="Content Placeholder 4" descr="4826007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86" r="-17986"/>
          <a:stretch>
            <a:fillRect/>
          </a:stretch>
        </p:blipFill>
        <p:spPr>
          <a:xfrm>
            <a:off x="611560" y="1396531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13553431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visibility with display</a:t>
            </a:r>
            <a:endParaRPr lang="en-US" dirty="0"/>
          </a:p>
        </p:txBody>
      </p:sp>
      <p:pic>
        <p:nvPicPr>
          <p:cNvPr id="6" name="Content Placeholder 5" descr="482600702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343" r="-343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125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Normal Flow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6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Hover with display</a:t>
            </a:r>
            <a:endParaRPr lang="en-US" dirty="0"/>
          </a:p>
        </p:txBody>
      </p:sp>
      <p:pic>
        <p:nvPicPr>
          <p:cNvPr id="5" name="Content Placeholder 4" descr="482600702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43" r="-19643"/>
          <a:stretch>
            <a:fillRect/>
          </a:stretch>
        </p:blipFill>
        <p:spPr>
          <a:xfrm>
            <a:off x="611560" y="1294699"/>
            <a:ext cx="7200800" cy="5091638"/>
          </a:xfrm>
        </p:spPr>
      </p:pic>
    </p:spTree>
    <p:extLst>
      <p:ext uri="{BB962C8B-B14F-4D97-AF65-F5344CB8AC3E}">
        <p14:creationId xmlns:p14="http://schemas.microsoft.com/office/powerpoint/2010/main" val="436644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Constructing Multicolumn Layouts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62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5" r="51496" b="-1523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22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2" t="-771" r="-2381" b="-752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623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  <p:pic>
        <p:nvPicPr>
          <p:cNvPr id="6" name="Content Placeholder 5" descr="482600702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74" b="-4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936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column example</a:t>
            </a:r>
            <a:endParaRPr lang="en-US" dirty="0"/>
          </a:p>
        </p:txBody>
      </p:sp>
      <p:pic>
        <p:nvPicPr>
          <p:cNvPr id="5" name="Content Placeholder 4" descr="482600702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" r="-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9564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column example with nested floats</a:t>
            </a:r>
            <a:endParaRPr lang="en-US" dirty="0"/>
          </a:p>
        </p:txBody>
      </p:sp>
      <p:pic>
        <p:nvPicPr>
          <p:cNvPr id="6" name="Content Placeholder 5" descr="482600702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7" b="-5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573642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36" b="-483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Positioning to 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861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Problems with Absolute positioning</a:t>
            </a:r>
            <a:endParaRPr lang="en-US" dirty="0"/>
          </a:p>
        </p:txBody>
      </p:sp>
      <p:pic>
        <p:nvPicPr>
          <p:cNvPr id="6" name="Content Placeholder 5" descr="482600702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51" b="-52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87600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Solution to footer problem</a:t>
            </a:r>
            <a:endParaRPr lang="en-US" dirty="0"/>
          </a:p>
        </p:txBody>
      </p:sp>
      <p:pic>
        <p:nvPicPr>
          <p:cNvPr id="5" name="Content Placeholder 4" descr="482600702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998" r="-269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020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</a:t>
            </a:r>
            <a:r>
              <a:rPr lang="en-US" dirty="0"/>
              <a:t>understand CSS positioning and layout, it is essential that we </a:t>
            </a:r>
            <a:r>
              <a:rPr lang="en-US" dirty="0" smtClean="0"/>
              <a:t>understand this </a:t>
            </a:r>
            <a:r>
              <a:rPr lang="en-US" dirty="0"/>
              <a:t>distinction as well as the idea of </a:t>
            </a:r>
            <a:r>
              <a:rPr lang="en-US" b="1" dirty="0"/>
              <a:t>normal </a:t>
            </a:r>
            <a:r>
              <a:rPr lang="en-US" b="1" dirty="0" smtClean="0"/>
              <a:t>flow:</a:t>
            </a:r>
          </a:p>
          <a:p>
            <a:r>
              <a:rPr lang="en-US" dirty="0" smtClean="0"/>
              <a:t>how the </a:t>
            </a:r>
            <a:r>
              <a:rPr lang="en-US" dirty="0"/>
              <a:t>browser will normally display block-level elements and inline elements from </a:t>
            </a:r>
            <a:r>
              <a:rPr lang="en-US" dirty="0" smtClean="0"/>
              <a:t>left to </a:t>
            </a:r>
            <a:r>
              <a:rPr lang="en-US" dirty="0"/>
              <a:t>right and from top to bottom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52" r="-10952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U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sing Flexbox to Create Columns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31882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The </a:t>
            </a:r>
            <a:r>
              <a:rPr lang="en-US" dirty="0" err="1" smtClean="0"/>
              <a:t>flexbox</a:t>
            </a:r>
            <a:r>
              <a:rPr lang="en-US" dirty="0" smtClean="0"/>
              <a:t> parent (container) properties</a:t>
            </a:r>
            <a:endParaRPr lang="en-US" dirty="0" smtClean="0"/>
          </a:p>
        </p:txBody>
      </p:sp>
      <p:pic>
        <p:nvPicPr>
          <p:cNvPr id="6" name="Content Placeholder 5" descr="482600703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70" r="-273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07462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err="1"/>
              <a:t>flexbox</a:t>
            </a:r>
            <a:r>
              <a:rPr lang="en-US" dirty="0"/>
              <a:t> child (item) properties</a:t>
            </a:r>
            <a:endParaRPr lang="en-US" dirty="0" smtClean="0"/>
          </a:p>
        </p:txBody>
      </p:sp>
      <p:pic>
        <p:nvPicPr>
          <p:cNvPr id="5" name="Content Placeholder 4" descr="482600703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53" r="-117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4468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Approaches to CSS Layouts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22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In a fixed layout , the basic width of the design is set by the designer, typically corresponding to an “ideal” width based on a “typical” monitor resolution.</a:t>
            </a:r>
          </a:p>
          <a:p>
            <a:r>
              <a:rPr lang="en-US" dirty="0"/>
              <a:t> The advantage of a fixed layout is that it is easier to produce and generally has </a:t>
            </a:r>
            <a:r>
              <a:rPr lang="en-US" dirty="0" smtClean="0"/>
              <a:t>a predictable </a:t>
            </a:r>
            <a:r>
              <a:rPr lang="en-US" dirty="0"/>
              <a:t>visual result.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</a:t>
            </a:r>
            <a:r>
              <a:rPr lang="en-US" dirty="0" smtClean="0"/>
              <a:t>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258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</a:t>
            </a:r>
            <a:r>
              <a:rPr lang="en-US" dirty="0" smtClean="0"/>
              <a:t>Layout</a:t>
            </a:r>
            <a:endParaRPr lang="en-US" dirty="0"/>
          </a:p>
        </p:txBody>
      </p:sp>
      <p:pic>
        <p:nvPicPr>
          <p:cNvPr id="8" name="Content Placeholder 7" descr="482600703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84" r="-55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48387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 with Fixed </a:t>
            </a:r>
            <a:r>
              <a:rPr lang="en-US" dirty="0" smtClean="0"/>
              <a:t>Layout</a:t>
            </a:r>
            <a:endParaRPr lang="en-US" dirty="0"/>
          </a:p>
        </p:txBody>
      </p:sp>
      <p:pic>
        <p:nvPicPr>
          <p:cNvPr id="5" name="Content Placeholder 4" descr="482600703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997" r="-579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64977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liquid layout (also called a fluid layout</a:t>
            </a:r>
            <a:r>
              <a:rPr lang="en-US" dirty="0" smtClean="0"/>
              <a:t>) widths </a:t>
            </a:r>
            <a:r>
              <a:rPr lang="en-US" dirty="0"/>
              <a:t>are not </a:t>
            </a:r>
            <a:r>
              <a:rPr lang="en-US" dirty="0" smtClean="0"/>
              <a:t>specified using </a:t>
            </a:r>
            <a:r>
              <a:rPr lang="en-US" dirty="0"/>
              <a:t>pixels, but percentage </a:t>
            </a:r>
            <a:r>
              <a:rPr lang="en-US" dirty="0" smtClean="0"/>
              <a:t>values</a:t>
            </a:r>
          </a:p>
          <a:p>
            <a:r>
              <a:rPr lang="en-US" dirty="0" smtClean="0"/>
              <a:t>advantage </a:t>
            </a:r>
            <a:r>
              <a:rPr lang="en-US" dirty="0"/>
              <a:t>of a liquid layout is that it adapts to different browser </a:t>
            </a:r>
            <a:r>
              <a:rPr lang="en-US" dirty="0" smtClean="0"/>
              <a:t>sizes</a:t>
            </a:r>
          </a:p>
          <a:p>
            <a:r>
              <a:rPr lang="en-US" dirty="0" smtClean="0"/>
              <a:t>creating </a:t>
            </a:r>
            <a:r>
              <a:rPr lang="en-US" dirty="0"/>
              <a:t>a usable liquid layout is generally more difficult than creating a fixed layout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Liquid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818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Liquid Layout</a:t>
            </a:r>
            <a:endParaRPr lang="en-US" dirty="0"/>
          </a:p>
        </p:txBody>
      </p:sp>
      <p:pic>
        <p:nvPicPr>
          <p:cNvPr id="8" name="Content Placeholder 7" descr="482600703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38" r="-126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0306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Responsive Design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536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Block-level elements </a:t>
            </a:r>
            <a:r>
              <a:rPr lang="en-US" dirty="0"/>
              <a:t>such as &lt;p&gt;, &lt;div&gt;, &lt;h2&gt;, &lt;</a:t>
            </a:r>
            <a:r>
              <a:rPr lang="en-US" dirty="0" err="1"/>
              <a:t>ul</a:t>
            </a:r>
            <a:r>
              <a:rPr lang="en-US" dirty="0"/>
              <a:t>&gt;, and &lt;table&gt; are each </a:t>
            </a:r>
            <a:r>
              <a:rPr lang="en-US" dirty="0" smtClean="0"/>
              <a:t>contained on </a:t>
            </a:r>
            <a:r>
              <a:rPr lang="en-US" dirty="0"/>
              <a:t>their own line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Inline elements </a:t>
            </a:r>
            <a:r>
              <a:rPr lang="en-US" dirty="0"/>
              <a:t>do not form their own blocks but instead are displayed </a:t>
            </a:r>
            <a:r>
              <a:rPr lang="en-US" dirty="0" smtClean="0"/>
              <a:t>within lines</a:t>
            </a:r>
            <a:r>
              <a:rPr lang="en-US" dirty="0"/>
              <a:t>.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258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pic>
        <p:nvPicPr>
          <p:cNvPr id="5" name="Content Placeholder 4" descr="482600703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1448" r="-6144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Responsive Layouts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1020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4 elements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 Liquid </a:t>
            </a:r>
            <a:r>
              <a:rPr lang="en-US" dirty="0" smtClean="0"/>
              <a:t>layouts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Setting </a:t>
            </a:r>
            <a:r>
              <a:rPr lang="en-US" dirty="0"/>
              <a:t>viewports via the &lt;meta&gt;  </a:t>
            </a:r>
            <a:r>
              <a:rPr lang="en-US" dirty="0" smtClean="0"/>
              <a:t>tag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Customizing the CSS for different viewports </a:t>
            </a:r>
            <a:r>
              <a:rPr lang="en-US" dirty="0" smtClean="0"/>
              <a:t>using media queries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Scaling images to the viewport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968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8" name="Content Placeholder 7" descr="482600703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89" r="-73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8892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3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33" r="-13033"/>
          <a:stretch>
            <a:fillRect/>
          </a:stretch>
        </p:blipFill>
        <p:spPr>
          <a:xfrm>
            <a:off x="827584" y="1412776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2486119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media </a:t>
            </a:r>
            <a:r>
              <a:rPr lang="en-US" dirty="0" smtClean="0"/>
              <a:t>query is </a:t>
            </a:r>
            <a:r>
              <a:rPr lang="en-US" dirty="0"/>
              <a:t>a way to apply style rules based on the medium that is displaying the 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  <p:pic>
        <p:nvPicPr>
          <p:cNvPr id="5" name="Picture 4" descr="482600704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3356992"/>
            <a:ext cx="6084168" cy="220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56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width</a:t>
            </a:r>
            <a:r>
              <a:rPr lang="en-US" dirty="0"/>
              <a:t> Width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height</a:t>
            </a:r>
            <a:r>
              <a:rPr lang="en-US" dirty="0"/>
              <a:t> Height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device-width </a:t>
            </a:r>
            <a:r>
              <a:rPr lang="en-US" dirty="0"/>
              <a:t>Width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device-height </a:t>
            </a:r>
            <a:r>
              <a:rPr lang="en-US" dirty="0"/>
              <a:t>Height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orientation</a:t>
            </a:r>
            <a:r>
              <a:rPr lang="en-US" dirty="0"/>
              <a:t> Whether the device is portrait or landscape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color</a:t>
            </a:r>
            <a:r>
              <a:rPr lang="en-US" dirty="0"/>
              <a:t> The number of bits per color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45656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2600704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9" r="-12009"/>
          <a:stretch>
            <a:fillRect/>
          </a:stretch>
        </p:blipFill>
        <p:spPr>
          <a:xfrm>
            <a:off x="914400" y="1294699"/>
            <a:ext cx="6897960" cy="4877502"/>
          </a:xfrm>
        </p:spPr>
      </p:pic>
    </p:spTree>
    <p:extLst>
      <p:ext uri="{BB962C8B-B14F-4D97-AF65-F5344CB8AC3E}">
        <p14:creationId xmlns:p14="http://schemas.microsoft.com/office/powerpoint/2010/main" val="2521996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4" r="-2906" b="65421"/>
          <a:stretch/>
        </p:blipFill>
        <p:spPr>
          <a:xfrm>
            <a:off x="683568" y="1988840"/>
            <a:ext cx="7575653" cy="2736304"/>
          </a:xfrm>
        </p:spPr>
      </p:pic>
    </p:spTree>
    <p:extLst>
      <p:ext uri="{BB962C8B-B14F-4D97-AF65-F5344CB8AC3E}">
        <p14:creationId xmlns:p14="http://schemas.microsoft.com/office/powerpoint/2010/main" val="3933750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6" t="36225" r="-3923" b="23565"/>
          <a:stretch/>
        </p:blipFill>
        <p:spPr>
          <a:xfrm>
            <a:off x="683568" y="1988840"/>
            <a:ext cx="7575653" cy="3181874"/>
          </a:xfrm>
        </p:spPr>
      </p:pic>
    </p:spTree>
    <p:extLst>
      <p:ext uri="{BB962C8B-B14F-4D97-AF65-F5344CB8AC3E}">
        <p14:creationId xmlns:p14="http://schemas.microsoft.com/office/powerpoint/2010/main" val="281078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18" t="75133" r="-3160" b="-6401"/>
          <a:stretch/>
        </p:blipFill>
        <p:spPr>
          <a:xfrm>
            <a:off x="683568" y="1988840"/>
            <a:ext cx="7575653" cy="2474303"/>
          </a:xfrm>
        </p:spPr>
      </p:pic>
    </p:spTree>
    <p:extLst>
      <p:ext uri="{BB962C8B-B14F-4D97-AF65-F5344CB8AC3E}">
        <p14:creationId xmlns:p14="http://schemas.microsoft.com/office/powerpoint/2010/main" val="1169742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Block-Level Elements</a:t>
            </a:r>
            <a:endParaRPr lang="en-US" dirty="0"/>
          </a:p>
        </p:txBody>
      </p:sp>
      <p:pic>
        <p:nvPicPr>
          <p:cNvPr id="6" name="Content Placeholder 5" descr="4826007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4" r="-31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19742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tr-TR" dirty="0" err="1"/>
              <a:t>img</a:t>
            </a:r>
            <a:r>
              <a:rPr lang="tr-TR" dirty="0"/>
              <a:t> </a:t>
            </a:r>
            <a:r>
              <a:rPr lang="tr-TR" dirty="0" smtClean="0"/>
              <a:t>{</a:t>
            </a:r>
            <a:br>
              <a:rPr lang="tr-TR" dirty="0" smtClean="0"/>
            </a:br>
            <a:r>
              <a:rPr lang="tr-TR" dirty="0" smtClean="0"/>
              <a:t>	</a:t>
            </a:r>
            <a:r>
              <a:rPr lang="en-US" dirty="0" smtClean="0"/>
              <a:t>max</a:t>
            </a:r>
            <a:r>
              <a:rPr lang="en-US" dirty="0"/>
              <a:t>-width: 100%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&lt;picture&gt;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655992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4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49" r="-67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4989268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Filters, Transitions, and </a:t>
            </a:r>
            <a:r>
              <a:rPr lang="en-US" sz="2800" dirty="0" smtClean="0">
                <a:solidFill>
                  <a:schemeClr val="accent3"/>
                </a:solidFill>
              </a:rPr>
              <a:t>Animations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069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30" r="-1943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58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</a:t>
            </a:r>
            <a:r>
              <a:rPr lang="en-US" dirty="0" err="1"/>
              <a:t>someImage</a:t>
            </a:r>
            <a:r>
              <a:rPr lang="en-US" dirty="0"/>
              <a:t>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filter</a:t>
            </a:r>
            <a:r>
              <a:rPr lang="en-US" dirty="0"/>
              <a:t>: </a:t>
            </a:r>
            <a:r>
              <a:rPr lang="en-US" dirty="0" err="1"/>
              <a:t>grayscale</a:t>
            </a:r>
            <a:r>
              <a:rPr lang="en-US" dirty="0"/>
              <a:t>(100%)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/</a:t>
            </a:r>
            <a:r>
              <a:rPr lang="en-US" dirty="0"/>
              <a:t>* At time of writing, Chrome and Opera needs prefix *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	-</a:t>
            </a:r>
            <a:r>
              <a:rPr lang="en-US" dirty="0" err="1"/>
              <a:t>webkit</a:t>
            </a:r>
            <a:r>
              <a:rPr lang="en-US" dirty="0"/>
              <a:t>-filter: </a:t>
            </a:r>
            <a:r>
              <a:rPr lang="en-US" dirty="0" err="1"/>
              <a:t>grayscale</a:t>
            </a:r>
            <a:r>
              <a:rPr lang="en-US" dirty="0"/>
              <a:t>(100%)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#</a:t>
            </a:r>
            <a:r>
              <a:rPr lang="en-US" dirty="0" err="1"/>
              <a:t>anotherImage</a:t>
            </a:r>
            <a:r>
              <a:rPr lang="en-US" dirty="0"/>
              <a:t>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/</a:t>
            </a:r>
            <a:r>
              <a:rPr lang="en-US" dirty="0"/>
              <a:t>* multiple filters are space separated *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	filter</a:t>
            </a:r>
            <a:r>
              <a:rPr lang="en-US" dirty="0"/>
              <a:t>: blur(5px) hue-rotate(60deg) saturate(2)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-</a:t>
            </a:r>
            <a:r>
              <a:rPr lang="en-US" dirty="0" err="1"/>
              <a:t>webkit</a:t>
            </a:r>
            <a:r>
              <a:rPr lang="en-US" dirty="0"/>
              <a:t>-filter: blur(5px) hue-rotate(60deg) saturate(2)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7835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5" r="-8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034732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2600704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409" r="-13409"/>
          <a:stretch>
            <a:fillRect/>
          </a:stretch>
        </p:blipFill>
        <p:spPr>
          <a:xfrm>
            <a:off x="914399" y="1340769"/>
            <a:ext cx="6832807" cy="4831432"/>
          </a:xfrm>
        </p:spPr>
      </p:pic>
    </p:spTree>
    <p:extLst>
      <p:ext uri="{BB962C8B-B14F-4D97-AF65-F5344CB8AC3E}">
        <p14:creationId xmlns:p14="http://schemas.microsoft.com/office/powerpoint/2010/main" val="8701084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vs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animations 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71" r="-31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00374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87" r="-1328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Animations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942801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CSS Frameworks and </a:t>
            </a:r>
            <a:r>
              <a:rPr lang="en-US" sz="2400" dirty="0" smtClean="0">
                <a:solidFill>
                  <a:schemeClr val="accent3"/>
                </a:solidFill>
              </a:rPr>
              <a:t>Preprocessors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23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pic>
        <p:nvPicPr>
          <p:cNvPr id="5" name="Content Placeholder 4" descr="4826007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31" r="-14431"/>
          <a:stretch>
            <a:fillRect/>
          </a:stretch>
        </p:blipFill>
        <p:spPr>
          <a:xfrm>
            <a:off x="395536" y="1268760"/>
            <a:ext cx="7258000" cy="5132083"/>
          </a:xfrm>
        </p:spPr>
      </p:pic>
    </p:spTree>
    <p:extLst>
      <p:ext uri="{BB962C8B-B14F-4D97-AF65-F5344CB8AC3E}">
        <p14:creationId xmlns:p14="http://schemas.microsoft.com/office/powerpoint/2010/main" val="19092186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0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670" r="-3267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</a:t>
            </a:r>
            <a:r>
              <a:rPr lang="en-US" dirty="0" smtClean="0"/>
              <a:t>Frameworks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08855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Grid in print design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5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2" r="-1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33256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Using Bootstrap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&lt;head</a:t>
            </a:r>
            <a:r>
              <a:rPr lang="en-US" sz="1600" dirty="0" smtClean="0">
                <a:latin typeface="Monaco"/>
                <a:cs typeface="Monaco"/>
              </a:rPr>
              <a:t>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&lt;link </a:t>
            </a:r>
            <a:r>
              <a:rPr lang="en-US" sz="1600" b="1" dirty="0" err="1" smtClean="0">
                <a:solidFill>
                  <a:srgbClr val="A82233"/>
                </a:solidFill>
                <a:latin typeface="Monaco"/>
                <a:cs typeface="Monaco"/>
              </a:rPr>
              <a:t>href</a:t>
            </a:r>
            <a:r>
              <a:rPr lang="en-US" sz="1600" b="1" dirty="0" smtClean="0">
                <a:solidFill>
                  <a:srgbClr val="A82233"/>
                </a:solidFill>
                <a:latin typeface="Monaco"/>
                <a:cs typeface="Monaco"/>
              </a:rPr>
              <a:t>="</a:t>
            </a:r>
            <a:r>
              <a:rPr lang="en-US" sz="1600" b="1" dirty="0" err="1" smtClean="0">
                <a:solidFill>
                  <a:srgbClr val="A82233"/>
                </a:solidFill>
                <a:latin typeface="Monaco"/>
                <a:cs typeface="Monaco"/>
              </a:rPr>
              <a:t>bootstrap.css</a:t>
            </a:r>
            <a:r>
              <a:rPr lang="en-US" sz="1600" b="1" dirty="0" smtClean="0">
                <a:solidFill>
                  <a:srgbClr val="A82233"/>
                </a:solidFill>
                <a:latin typeface="Monaco"/>
                <a:cs typeface="Monaco"/>
              </a:rPr>
              <a:t>” </a:t>
            </a:r>
            <a:r>
              <a:rPr lang="en-US" sz="1600" dirty="0" err="1" smtClean="0">
                <a:latin typeface="Monaco"/>
                <a:cs typeface="Monaco"/>
              </a:rPr>
              <a:t>rel</a:t>
            </a:r>
            <a:r>
              <a:rPr lang="en-US" sz="1600" dirty="0" smtClean="0">
                <a:latin typeface="Monaco"/>
                <a:cs typeface="Monaco"/>
              </a:rPr>
              <a:t>="</a:t>
            </a:r>
            <a:r>
              <a:rPr lang="en-US" sz="1600" dirty="0" err="1" smtClean="0">
                <a:latin typeface="Monaco"/>
                <a:cs typeface="Monaco"/>
              </a:rPr>
              <a:t>stylesheet</a:t>
            </a:r>
            <a:r>
              <a:rPr lang="en-US" sz="1600" dirty="0" smtClean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/head&gt;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&lt;body&gt;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container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row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col-md-2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  left </a:t>
            </a:r>
            <a:r>
              <a:rPr lang="en-US" sz="1600" dirty="0">
                <a:latin typeface="Monaco"/>
                <a:cs typeface="Monaco"/>
              </a:rPr>
              <a:t>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col-md-7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   main </a:t>
            </a:r>
            <a:r>
              <a:rPr lang="en-US" sz="1600" dirty="0">
                <a:latin typeface="Monaco"/>
                <a:cs typeface="Monaco"/>
              </a:rPr>
              <a:t>content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col-md-3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 smtClean="0">
                <a:latin typeface="Monaco"/>
                <a:cs typeface="Monaco"/>
              </a:rPr>
              <a:t>            right </a:t>
            </a:r>
            <a:r>
              <a:rPr lang="en-US" sz="1600" dirty="0">
                <a:latin typeface="Monaco"/>
                <a:cs typeface="Monaco"/>
              </a:rPr>
              <a:t>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</a:pPr>
            <a:r>
              <a:rPr lang="mr-IN" sz="1600" dirty="0">
                <a:latin typeface="Monaco"/>
                <a:cs typeface="Monaco"/>
              </a:rPr>
              <a:t>&lt;/body&gt;</a:t>
            </a:r>
            <a:endParaRPr lang="en-US" sz="16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9231317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386" r="-4338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</a:t>
            </a:r>
            <a:r>
              <a:rPr lang="en-US" sz="1500" b="1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Preprocessors</a:t>
            </a:r>
            <a:r>
              <a:rPr lang="en-US" dirty="0" smtClean="0"/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8400684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534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 cont.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9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Summary</a:t>
            </a:r>
            <a:endParaRPr lang="en-US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515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7920880" cy="5256583"/>
          </a:xfrm>
        </p:spPr>
        <p:txBody>
          <a:bodyPr numCol="3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600" dirty="0"/>
              <a:t> absolute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animations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BEM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block-element-modifier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block-level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clear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containing 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framework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media queries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preprocessors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filters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flexbox</a:t>
            </a:r>
            <a:r>
              <a:rPr lang="en-US" sz="1600" dirty="0"/>
              <a:t>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float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image placeholder services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keyframes</a:t>
            </a:r>
            <a:endParaRPr lang="en-US" sz="1600" dirty="0"/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liquid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modifiers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nonreplaced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normal flow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positioning context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progressive enhancement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relative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responsive design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style guides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transforms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transitions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viewport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z-index</a:t>
            </a:r>
            <a:endParaRPr lang="en-US" sz="1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72659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Questions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4102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Block and Inline Elements</a:t>
            </a:r>
            <a:endParaRPr lang="en-US" dirty="0"/>
          </a:p>
        </p:txBody>
      </p:sp>
      <p:pic>
        <p:nvPicPr>
          <p:cNvPr id="6" name="Content Placeholder 5" descr="4826007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32" r="-21532"/>
          <a:stretch>
            <a:fillRect/>
          </a:stretch>
        </p:blipFill>
        <p:spPr>
          <a:xfrm>
            <a:off x="618643" y="1396531"/>
            <a:ext cx="7049701" cy="4984797"/>
          </a:xfrm>
        </p:spPr>
      </p:pic>
    </p:spTree>
    <p:extLst>
      <p:ext uri="{BB962C8B-B14F-4D97-AF65-F5344CB8AC3E}">
        <p14:creationId xmlns:p14="http://schemas.microsoft.com/office/powerpoint/2010/main" val="792389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Positioning Elements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79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935</TotalTime>
  <Words>1511</Words>
  <Application>Microsoft Macintosh PowerPoint</Application>
  <PresentationFormat>On-screen Show (4:3)</PresentationFormat>
  <Paragraphs>392</Paragraphs>
  <Slides>77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Presentation</vt:lpstr>
      <vt:lpstr>Advanced CSS: Layout</vt:lpstr>
      <vt:lpstr>Chapter 7</vt:lpstr>
      <vt:lpstr>Chapter 7</vt:lpstr>
      <vt:lpstr>Normal Flow</vt:lpstr>
      <vt:lpstr>Normal Flow</vt:lpstr>
      <vt:lpstr>Normal Flow</vt:lpstr>
      <vt:lpstr>Normal Flow</vt:lpstr>
      <vt:lpstr>Normal Flow</vt:lpstr>
      <vt:lpstr>Chapter 7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Chapter 7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Chapter 7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Chapter 7</vt:lpstr>
      <vt:lpstr>Approaches to CSS Layout</vt:lpstr>
      <vt:lpstr>Approaches to CSS Layout</vt:lpstr>
      <vt:lpstr>Approaches to CSS Layout</vt:lpstr>
      <vt:lpstr>Approaches to CSS Layout</vt:lpstr>
      <vt:lpstr>Approaches to CSS Layout</vt:lpstr>
      <vt:lpstr>Chapter 7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Chapter 7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Chapter 7</vt:lpstr>
      <vt:lpstr>CSS Frameworks and Preprocessors</vt:lpstr>
      <vt:lpstr>CSS Frameworks and Preprocessors</vt:lpstr>
      <vt:lpstr>CSS Frameworks and Preprocessors</vt:lpstr>
      <vt:lpstr>CSS Frameworks and Preprocessors</vt:lpstr>
      <vt:lpstr>Chapter 7</vt:lpstr>
      <vt:lpstr>Chapter 7 cont.</vt:lpstr>
      <vt:lpstr>Summary</vt:lpstr>
      <vt:lpstr>Questions</vt:lpstr>
    </vt:vector>
  </TitlesOfParts>
  <Manager/>
  <Company>Pearson</Company>
  <LinksUpToDate>false</LinksUpToDate>
  <SharedDoc>false</SharedDoc>
  <HyperlinkBase>http://funwebdev.com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Ricardo</cp:lastModifiedBy>
  <cp:revision>171</cp:revision>
  <dcterms:created xsi:type="dcterms:W3CDTF">2014-01-14T22:57:40Z</dcterms:created>
  <dcterms:modified xsi:type="dcterms:W3CDTF">2017-02-15T06:31:11Z</dcterms:modified>
  <cp:category/>
</cp:coreProperties>
</file>

<file path=docProps/thumbnail.jpeg>
</file>